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369" r:id="rId4"/>
    <p:sldId id="277" r:id="rId5"/>
    <p:sldId id="304" r:id="rId6"/>
    <p:sldId id="314" r:id="rId7"/>
    <p:sldId id="370" r:id="rId8"/>
    <p:sldId id="371" r:id="rId9"/>
    <p:sldId id="372" r:id="rId10"/>
    <p:sldId id="322" r:id="rId11"/>
    <p:sldId id="325" r:id="rId12"/>
    <p:sldId id="285" r:id="rId13"/>
    <p:sldId id="26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49"/>
  </p:normalViewPr>
  <p:slideViewPr>
    <p:cSldViewPr>
      <p:cViewPr varScale="1">
        <p:scale>
          <a:sx n="102" d="100"/>
          <a:sy n="102" d="100"/>
        </p:scale>
        <p:origin x="17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gi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BEE9FC-DB49-405E-AB6A-180242BE41F2}" type="datetimeFigureOut">
              <a:rPr lang="ru-RU"/>
              <a:pPr/>
              <a:t>31.01.2022</a:t>
            </a:fld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8DC93A-C342-4D97-8E49-D70F4F169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0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60A12D-6DAC-42F0-B904-188A9851D58A}" type="datetimeFigureOut">
              <a:rPr lang="ru-RU"/>
              <a:pPr/>
              <a:t>31.01.2022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D7FB88-7343-4792-9E63-9FC209487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EA008-C3FB-442E-823C-B1CC3040D20F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0B3A9-CB7F-4B5F-8384-FD6A5A1FC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0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87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4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7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6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5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9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45E0-6212-4F20-8ECC-938B5D82A22E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DAB47-2C9D-4394-B08A-7068C4393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3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4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9C9E9-DB47-4E00-A646-5ED2F254A40D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218AD-ABFA-4F9A-83CD-0801CE96F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8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43DD0-0DE5-4CF6-8626-C466A243F0A3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72639-7D6F-4BC1-A04E-94FD76A63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8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88A152-6777-4092-B3FE-77C7C13187C8}" type="datetimeFigureOut">
              <a:rPr lang="ru-RU" smtClean="0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6FFD00-E731-4444-BA0D-43C536B23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shutterstock.com/display_pic_with_logo/498865/498865,1276679651,1/stock-vector-cheerful-cartoon-pineapple-raising-his-hands-55309285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24744"/>
            <a:ext cx="75606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Родительское собрание: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«Родителям – о здоровом питании ребёнка»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54515"/>
            <a:ext cx="45108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0E63291E-E1AB-C740-B088-2B0D9222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  <a:solidFill>
            <a:srgbClr val="CCFF33"/>
          </a:solidFill>
        </p:spPr>
        <p:txBody>
          <a:bodyPr/>
          <a:lstStyle/>
          <a:p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МИНЕРАЛЬНЫЕ СОЛИ</a:t>
            </a:r>
          </a:p>
        </p:txBody>
      </p:sp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DD8E06D4-2F1A-6944-930A-9E47D7DC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2167569"/>
            <a:ext cx="3960812" cy="295307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Минеральные соли </a:t>
            </a:r>
            <a:r>
              <a:rPr lang="ru-RU" altLang="ru-RU" dirty="0">
                <a:solidFill>
                  <a:srgbClr val="002060"/>
                </a:solidFill>
              </a:rPr>
              <a:t>активно участвуют в жизнедеятельности организма</a:t>
            </a:r>
          </a:p>
        </p:txBody>
      </p:sp>
      <p:pic>
        <p:nvPicPr>
          <p:cNvPr id="24580" name="Picture 7" descr="http://www.agrobook.ru/sites/default/files/sol_0.jpg">
            <a:extLst>
              <a:ext uri="{FF2B5EF4-FFF2-40B4-BE49-F238E27FC236}">
                <a16:creationId xmlns:a16="http://schemas.microsoft.com/office/drawing/2014/main" id="{1DF5164A-B767-3B4F-A63D-06A291B0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3195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6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3A82C93B-215A-614C-A61E-C013C368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6087"/>
            <a:ext cx="7772400" cy="1143000"/>
          </a:xfrm>
          <a:solidFill>
            <a:schemeClr val="accent3">
              <a:alpha val="87000"/>
            </a:schemeClr>
          </a:solidFill>
        </p:spPr>
        <p:txBody>
          <a:bodyPr/>
          <a:lstStyle/>
          <a:p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ВИТАМИНЫ</a:t>
            </a:r>
          </a:p>
        </p:txBody>
      </p:sp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9FAA6F85-D43D-D84C-8A25-8DEBC16F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133600"/>
            <a:ext cx="5256212" cy="38877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</a:rPr>
              <a:t>Витамины</a:t>
            </a:r>
            <a:r>
              <a:rPr lang="ru-RU" altLang="ru-RU">
                <a:solidFill>
                  <a:srgbClr val="002060"/>
                </a:solidFill>
              </a:rPr>
              <a:t> в переводе означают «носители жизни».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</a:rPr>
              <a:t>Витамины</a:t>
            </a:r>
            <a:r>
              <a:rPr lang="ru-RU" altLang="ru-RU">
                <a:solidFill>
                  <a:srgbClr val="002060"/>
                </a:solidFill>
              </a:rPr>
              <a:t>  - это вещества, необходимые для поддержания здоровья нашего организма.</a:t>
            </a:r>
            <a:endParaRPr lang="en-US" altLang="ru-RU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25604" name="Picture 4" descr="http://skyclipart.ru/uploads/posts/2011-10/1317589957_obrazec.png">
            <a:extLst>
              <a:ext uri="{FF2B5EF4-FFF2-40B4-BE49-F238E27FC236}">
                <a16:creationId xmlns:a16="http://schemas.microsoft.com/office/drawing/2014/main" id="{2F27C11A-219D-BC4C-84B4-EB15936B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0" t="49731"/>
          <a:stretch>
            <a:fillRect/>
          </a:stretch>
        </p:blipFill>
        <p:spPr bwMode="auto">
          <a:xfrm>
            <a:off x="5364163" y="2420938"/>
            <a:ext cx="37798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image.shutterstock.com/display_pic_with_logo/498865/498865,1276679651,1/stock-vector-cheerful-cartoon-pineapple-raising-his-hands-55309285.jpg">
            <a:hlinkClick r:id="rId3"/>
            <a:extLst>
              <a:ext uri="{FF2B5EF4-FFF2-40B4-BE49-F238E27FC236}">
                <a16:creationId xmlns:a16="http://schemas.microsoft.com/office/drawing/2014/main" id="{4F508186-65E6-7D4D-9E84-258C3051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36838"/>
            <a:ext cx="13795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331913" y="1412875"/>
            <a:ext cx="781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87488"/>
            <a:ext cx="6048375" cy="1077913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то такое витамины?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вещества, необходимые для поддержания здоровья нашего организма. </a:t>
            </a:r>
          </a:p>
        </p:txBody>
      </p:sp>
      <p:pic>
        <p:nvPicPr>
          <p:cNvPr id="24582" name="Picture 2" descr="Картинка 6 из 127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63" y="2071687"/>
            <a:ext cx="40830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154793" y="4878084"/>
            <a:ext cx="4374257" cy="784830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АВИТАМИНОЗ –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нехватка витаминов в организме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2" descr="Картинка 137 из 66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6343"/>
            <a:ext cx="2755900" cy="227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1052736"/>
            <a:ext cx="8064500" cy="3046412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Питание подростков должно быть четырёхразовым, со следующим распределением пищи: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завтрак – 30%,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обед – 40% - 50% 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полдник – 10%,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ужин – 15% – 20%.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Последний приём пищи должен быть за 1,5 – 2 часа до сна.</a:t>
            </a:r>
          </a:p>
        </p:txBody>
      </p:sp>
      <p:graphicFrame>
        <p:nvGraphicFramePr>
          <p:cNvPr id="2560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757886"/>
              </p:ext>
            </p:extLst>
          </p:nvPr>
        </p:nvGraphicFramePr>
        <p:xfrm>
          <a:off x="505252" y="4095750"/>
          <a:ext cx="4066747" cy="275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Лист" r:id="rId4" imgW="5486876" imgH="3054361" progId="Excel.Sheet.8">
                  <p:embed/>
                </p:oleObj>
              </mc:Choice>
              <mc:Fallback>
                <p:oleObj name="Лист" r:id="rId4" imgW="5486876" imgH="3054361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52" y="4095750"/>
                        <a:ext cx="4066747" cy="2758852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3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9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9036496" cy="4524315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Выводы: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– наличие в меню всех необходимых питательных веществ.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–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– это ограничение поступления вредных веществ. Начать ограничивать себя нужно от более вредного к менее вредному – например, от газированной воды до рафинированных продуктов, таких как сахар.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283276"/>
            <a:ext cx="7129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Чем проще пища, тем она приятнее – не приедается,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тем здоровее и тем всегда и везде доступнее.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            Л.Н. ТОЛСТОЙ </a:t>
            </a:r>
          </a:p>
        </p:txBody>
      </p:sp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6084168" cy="407707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im1-tub-ru.yandex.net/i?id=3827b84c5e1071001152dea723640f39&amp;n=33&amp;h=255&amp;w=290">
            <a:extLst>
              <a:ext uri="{FF2B5EF4-FFF2-40B4-BE49-F238E27FC236}">
                <a16:creationId xmlns:a16="http://schemas.microsoft.com/office/drawing/2014/main" id="{0B0CED8E-990F-A54B-BFD2-2AAC6EB5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49" y="1429739"/>
            <a:ext cx="373062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9180C-84DD-FD49-97B0-35B34AAF9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894" y="5661248"/>
            <a:ext cx="3565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Здоровье –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649F3-3391-7F49-973D-E51AC0B3992D}"/>
              </a:ext>
            </a:extLst>
          </p:cNvPr>
          <p:cNvSpPr txBox="1"/>
          <p:nvPr/>
        </p:nvSpPr>
        <p:spPr>
          <a:xfrm rot="2173143">
            <a:off x="309243" y="1349034"/>
            <a:ext cx="3044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</a:t>
            </a:r>
          </a:p>
          <a:p>
            <a:pPr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BC634-519C-B049-B8D3-61AAC38E87AF}"/>
              </a:ext>
            </a:extLst>
          </p:cNvPr>
          <p:cNvSpPr txBox="1"/>
          <p:nvPr/>
        </p:nvSpPr>
        <p:spPr>
          <a:xfrm>
            <a:off x="227688" y="2899408"/>
            <a:ext cx="26098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3666-4ECF-3E43-806F-689F5BE5CDCD}"/>
              </a:ext>
            </a:extLst>
          </p:cNvPr>
          <p:cNvSpPr txBox="1"/>
          <p:nvPr/>
        </p:nvSpPr>
        <p:spPr>
          <a:xfrm rot="19364130">
            <a:off x="134398" y="5194162"/>
            <a:ext cx="3082926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1DDF3-E4B6-E24A-8D13-2DEA36E6C488}"/>
              </a:ext>
            </a:extLst>
          </p:cNvPr>
          <p:cNvSpPr txBox="1"/>
          <p:nvPr/>
        </p:nvSpPr>
        <p:spPr>
          <a:xfrm rot="20643706">
            <a:off x="6670386" y="2345370"/>
            <a:ext cx="2847975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</a:p>
          <a:p>
            <a:pPr>
              <a:defRPr/>
            </a:pP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вредных </a:t>
            </a:r>
          </a:p>
          <a:p>
            <a:pPr>
              <a:defRPr/>
            </a:pP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CE14D-AC22-064E-9417-CD184F53341C}"/>
              </a:ext>
            </a:extLst>
          </p:cNvPr>
          <p:cNvSpPr txBox="1"/>
          <p:nvPr/>
        </p:nvSpPr>
        <p:spPr>
          <a:xfrm>
            <a:off x="6427201" y="5661248"/>
            <a:ext cx="2463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424CB-72EF-8F4E-8806-7CEDB1AE01E6}"/>
              </a:ext>
            </a:extLst>
          </p:cNvPr>
          <p:cNvSpPr txBox="1"/>
          <p:nvPr/>
        </p:nvSpPr>
        <p:spPr>
          <a:xfrm rot="19800949">
            <a:off x="5874623" y="551204"/>
            <a:ext cx="3607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813563" y="216650"/>
            <a:ext cx="6336134" cy="2062103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Здоровое питание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- здоровый ребенок. А здоровый ребенок в семье это самое важное для родителей. 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85828"/>
            <a:ext cx="7056784" cy="4355522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6">
            <a:extLst>
              <a:ext uri="{FF2B5EF4-FFF2-40B4-BE49-F238E27FC236}">
                <a16:creationId xmlns:a16="http://schemas.microsoft.com/office/drawing/2014/main" id="{7E652ACE-A0A6-FA4D-AC6F-0DAF0D43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2592387" cy="720725"/>
          </a:xfrm>
          <a:prstGeom prst="rect">
            <a:avLst/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БЕЛКИ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F4CA5A-A038-0F4A-8566-ECE83D63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013325"/>
            <a:ext cx="2592388" cy="7207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УГЛЕВОДЫ</a:t>
            </a:r>
          </a:p>
        </p:txBody>
      </p:sp>
      <p:sp>
        <p:nvSpPr>
          <p:cNvPr id="5125" name="Прямоугольник 8">
            <a:extLst>
              <a:ext uri="{FF2B5EF4-FFF2-40B4-BE49-F238E27FC236}">
                <a16:creationId xmlns:a16="http://schemas.microsoft.com/office/drawing/2014/main" id="{5BDCC225-879E-6240-823C-F931BA23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013325"/>
            <a:ext cx="2592388" cy="720725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</a:rPr>
              <a:t>МИНЕРАЛЬНЫЕ СОЛИ</a:t>
            </a:r>
          </a:p>
        </p:txBody>
      </p:sp>
      <p:sp>
        <p:nvSpPr>
          <p:cNvPr id="5126" name="Прямоугольник 9">
            <a:extLst>
              <a:ext uri="{FF2B5EF4-FFF2-40B4-BE49-F238E27FC236}">
                <a16:creationId xmlns:a16="http://schemas.microsoft.com/office/drawing/2014/main" id="{9B04668B-F12E-C04E-BBBB-2602ABF1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21388"/>
            <a:ext cx="2592388" cy="7207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ЖИРЫ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FE726B-EE37-FA47-A40E-C25CBC3D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949950"/>
            <a:ext cx="259238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ВОДА</a:t>
            </a:r>
          </a:p>
        </p:txBody>
      </p:sp>
      <p:sp>
        <p:nvSpPr>
          <p:cNvPr id="5128" name="Прямоугольник 11">
            <a:extLst>
              <a:ext uri="{FF2B5EF4-FFF2-40B4-BE49-F238E27FC236}">
                <a16:creationId xmlns:a16="http://schemas.microsoft.com/office/drawing/2014/main" id="{C62FFD34-1D55-7448-ABEE-12B7B32B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949950"/>
            <a:ext cx="2592388" cy="720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ВИТАМИНЫ</a:t>
            </a:r>
          </a:p>
        </p:txBody>
      </p:sp>
      <p:sp>
        <p:nvSpPr>
          <p:cNvPr id="7177" name="Стрелка вниз 12">
            <a:extLst>
              <a:ext uri="{FF2B5EF4-FFF2-40B4-BE49-F238E27FC236}">
                <a16:creationId xmlns:a16="http://schemas.microsoft.com/office/drawing/2014/main" id="{D0A39B5A-A930-A342-BA89-CF42356E0B97}"/>
              </a:ext>
            </a:extLst>
          </p:cNvPr>
          <p:cNvSpPr>
            <a:spLocks noChangeArrowheads="1"/>
          </p:cNvSpPr>
          <p:nvPr/>
        </p:nvSpPr>
        <p:spPr bwMode="auto">
          <a:xfrm rot="2352085">
            <a:off x="2439988" y="3954463"/>
            <a:ext cx="484187" cy="1171575"/>
          </a:xfrm>
          <a:prstGeom prst="downArrow">
            <a:avLst>
              <a:gd name="adj1" fmla="val 50000"/>
              <a:gd name="adj2" fmla="val 50029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8" name="Стрелка вниз 14">
            <a:extLst>
              <a:ext uri="{FF2B5EF4-FFF2-40B4-BE49-F238E27FC236}">
                <a16:creationId xmlns:a16="http://schemas.microsoft.com/office/drawing/2014/main" id="{AA860D52-8184-B545-8983-B0587046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052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9" name="Стрелка вниз 15">
            <a:extLst>
              <a:ext uri="{FF2B5EF4-FFF2-40B4-BE49-F238E27FC236}">
                <a16:creationId xmlns:a16="http://schemas.microsoft.com/office/drawing/2014/main" id="{8E779721-406A-1849-A80B-FBEE632ACE3A}"/>
              </a:ext>
            </a:extLst>
          </p:cNvPr>
          <p:cNvSpPr>
            <a:spLocks noChangeArrowheads="1"/>
          </p:cNvSpPr>
          <p:nvPr/>
        </p:nvSpPr>
        <p:spPr bwMode="auto">
          <a:xfrm rot="-2711296">
            <a:off x="6991350" y="3898901"/>
            <a:ext cx="484187" cy="1211262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32" name="Прямоугольник 5">
            <a:extLst>
              <a:ext uri="{FF2B5EF4-FFF2-40B4-BE49-F238E27FC236}">
                <a16:creationId xmlns:a16="http://schemas.microsoft.com/office/drawing/2014/main" id="{17B73B08-BA5A-994D-82F2-16CB2740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500438"/>
            <a:ext cx="4608512" cy="649287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ПИТАТЕЛЬНЫЕ ВЕЩЕСТВА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917E5D6E-35F4-2E4C-A734-8E0009B7DFCB}"/>
              </a:ext>
            </a:extLst>
          </p:cNvPr>
          <p:cNvSpPr txBox="1">
            <a:spLocks/>
          </p:cNvSpPr>
          <p:nvPr/>
        </p:nvSpPr>
        <p:spPr bwMode="auto">
          <a:xfrm>
            <a:off x="2198688" y="785813"/>
            <a:ext cx="62658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0"/>
              </a:spcBef>
              <a:buSzPct val="75000"/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</a:rPr>
              <a:t>Правильное питание </a:t>
            </a:r>
          </a:p>
          <a:p>
            <a:pPr algn="ctr" eaLnBrk="1" hangingPunct="1">
              <a:spcBef>
                <a:spcPts val="0"/>
              </a:spcBef>
              <a:buSzPct val="75000"/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должно</a:t>
            </a:r>
            <a:r>
              <a:rPr lang="ru-RU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обеспечить поступление в организм всех необходимых веществ:</a:t>
            </a:r>
            <a:endParaRPr kumimoji="0" lang="ru-RU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445" name="Picture 2" descr="https://ds02.infourok.ru/uploads/ex/109c/0003a693-32a6e191/hello_html_m1aeaf0ce.jpg">
            <a:extLst>
              <a:ext uri="{FF2B5EF4-FFF2-40B4-BE49-F238E27FC236}">
                <a16:creationId xmlns:a16="http://schemas.microsoft.com/office/drawing/2014/main" id="{6549F518-D3E8-5149-ABDC-749C7307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5" y="169601"/>
            <a:ext cx="2220776" cy="44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8" grpId="0" animBg="1"/>
      <p:bldP spid="5125" grpId="0" animBg="1"/>
      <p:bldP spid="5126" grpId="0" animBg="1"/>
      <p:bldP spid="11" grpId="0" animBg="1"/>
      <p:bldP spid="5128" grpId="0" animBg="1"/>
      <p:bldP spid="7177" grpId="0" animBg="1"/>
      <p:bldP spid="7178" grpId="0" animBg="1"/>
      <p:bldP spid="7179" grpId="0" animBg="1"/>
      <p:bldP spid="513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s://im0-tub-ru.yandex.net/i?id=0641baf6a369ccab69853ae1add856c2&amp;n=33&amp;h=255&amp;w=179">
            <a:extLst>
              <a:ext uri="{FF2B5EF4-FFF2-40B4-BE49-F238E27FC236}">
                <a16:creationId xmlns:a16="http://schemas.microsoft.com/office/drawing/2014/main" id="{A4E2107C-32D2-9149-B1A6-F1BED6C7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47813"/>
            <a:ext cx="303212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F0D60584-5B4A-A643-98E3-6F0989AB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75" y="1700213"/>
            <a:ext cx="6408738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Белки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 - это «материал» для строительства клеток, </a:t>
            </a:r>
            <a:endParaRPr lang="en-US" alt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раньше их называли «кирпичиками» тела.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Белки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 нужны, чтобы дети росли, развивались, чтобы были работоспособными.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А еще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белки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 – это пища для мозга.</a:t>
            </a:r>
          </a:p>
        </p:txBody>
      </p:sp>
      <p:grpSp>
        <p:nvGrpSpPr>
          <p:cNvPr id="9219" name="Заголовок 1">
            <a:extLst>
              <a:ext uri="{FF2B5EF4-FFF2-40B4-BE49-F238E27FC236}">
                <a16:creationId xmlns:a16="http://schemas.microsoft.com/office/drawing/2014/main" id="{25AFBF69-DBD8-0341-AE2F-3F51FA4892DF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603250" y="396875"/>
            <a:ext cx="7785100" cy="1157288"/>
            <a:chOff x="380" y="250"/>
            <a:chExt cx="4904" cy="729"/>
          </a:xfrm>
        </p:grpSpPr>
        <p:pic>
          <p:nvPicPr>
            <p:cNvPr id="19461" name="Заголовок 1">
              <a:extLst>
                <a:ext uri="{FF2B5EF4-FFF2-40B4-BE49-F238E27FC236}">
                  <a16:creationId xmlns:a16="http://schemas.microsoft.com/office/drawing/2014/main" id="{4CD5B426-5E23-8447-A2FC-9D6126A0FE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50"/>
              <a:ext cx="4904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4">
              <a:extLst>
                <a:ext uri="{FF2B5EF4-FFF2-40B4-BE49-F238E27FC236}">
                  <a16:creationId xmlns:a16="http://schemas.microsoft.com/office/drawing/2014/main" id="{BB3F0AF7-DE66-BC42-A996-8CA08343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55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75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500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5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kumimoji="0" lang="ru-RU" altLang="ru-RU" sz="4400" b="1">
                  <a:solidFill>
                    <a:schemeClr val="tx2"/>
                  </a:solidFill>
                </a:rPr>
                <a:t>БЕЛКИ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s://im0-tub-ru.yandex.net/i?id=0641baf6a369ccab69853ae1add856c2&amp;n=33&amp;h=255&amp;w=179">
            <a:extLst>
              <a:ext uri="{FF2B5EF4-FFF2-40B4-BE49-F238E27FC236}">
                <a16:creationId xmlns:a16="http://schemas.microsoft.com/office/drawing/2014/main" id="{A4E2107C-32D2-9149-B1A6-F1BED6C7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47813"/>
            <a:ext cx="303212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F0D60584-5B4A-A643-98E3-6F0989AB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75" y="1700213"/>
            <a:ext cx="6408738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Жиры – необходимый компонент питания, который выполняет множество функций: дает нам энергию, стимулирует мозговую деятельность, служит строительным материалом для клеток и тканей, участвует в усвоении витаминов 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A, D, E, K,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помогает регулировать обмен веществ. Поэтому есть жиры можно и даже нужно. Главное – уметь отличить полезные от вредных и придерживаться правильного соотношения элементов в рационе.</a:t>
            </a:r>
            <a:endParaRPr lang="ru-RU" alt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19" name="Заголовок 1">
            <a:extLst>
              <a:ext uri="{FF2B5EF4-FFF2-40B4-BE49-F238E27FC236}">
                <a16:creationId xmlns:a16="http://schemas.microsoft.com/office/drawing/2014/main" id="{25AFBF69-DBD8-0341-AE2F-3F51FA4892DF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603250" y="396875"/>
            <a:ext cx="7785100" cy="1157288"/>
            <a:chOff x="380" y="250"/>
            <a:chExt cx="4904" cy="729"/>
          </a:xfrm>
        </p:grpSpPr>
        <p:pic>
          <p:nvPicPr>
            <p:cNvPr id="19461" name="Заголовок 1">
              <a:extLst>
                <a:ext uri="{FF2B5EF4-FFF2-40B4-BE49-F238E27FC236}">
                  <a16:creationId xmlns:a16="http://schemas.microsoft.com/office/drawing/2014/main" id="{4CD5B426-5E23-8447-A2FC-9D6126A0FE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50"/>
              <a:ext cx="4904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4">
              <a:extLst>
                <a:ext uri="{FF2B5EF4-FFF2-40B4-BE49-F238E27FC236}">
                  <a16:creationId xmlns:a16="http://schemas.microsoft.com/office/drawing/2014/main" id="{BB3F0AF7-DE66-BC42-A996-8CA08343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55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75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500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5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kumimoji="0" lang="ru-RU" altLang="ru-RU" sz="4400" b="1" dirty="0">
                  <a:solidFill>
                    <a:schemeClr val="tx2"/>
                  </a:solidFill>
                </a:rPr>
                <a:t>Жиры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9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s://im0-tub-ru.yandex.net/i?id=0641baf6a369ccab69853ae1add856c2&amp;n=33&amp;h=255&amp;w=179">
            <a:extLst>
              <a:ext uri="{FF2B5EF4-FFF2-40B4-BE49-F238E27FC236}">
                <a16:creationId xmlns:a16="http://schemas.microsoft.com/office/drawing/2014/main" id="{A4E2107C-32D2-9149-B1A6-F1BED6C7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47813"/>
            <a:ext cx="303212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F0D60584-5B4A-A643-98E3-6F0989AB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75" y="1700213"/>
            <a:ext cx="6408738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Составляют большую часть рациона питания.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Являются главным поставщиком энергии в организм.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«Топливо» для клеток мозга.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Необходимы для здоровья нервной системы.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Укрепляют иммунитет.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Вырабатывают </a:t>
            </a:r>
            <a:r>
              <a:rPr lang="ru-RU" altLang="ru-RU" dirty="0" err="1">
                <a:solidFill>
                  <a:srgbClr val="002060"/>
                </a:solidFill>
              </a:rPr>
              <a:t>эндорфины</a:t>
            </a:r>
            <a:r>
              <a:rPr lang="ru-RU" altLang="ru-RU" dirty="0">
                <a:solidFill>
                  <a:srgbClr val="002060"/>
                </a:solidFill>
              </a:rPr>
              <a:t> – «гормоны радости»</a:t>
            </a:r>
          </a:p>
        </p:txBody>
      </p:sp>
      <p:grpSp>
        <p:nvGrpSpPr>
          <p:cNvPr id="9219" name="Заголовок 1">
            <a:extLst>
              <a:ext uri="{FF2B5EF4-FFF2-40B4-BE49-F238E27FC236}">
                <a16:creationId xmlns:a16="http://schemas.microsoft.com/office/drawing/2014/main" id="{25AFBF69-DBD8-0341-AE2F-3F51FA4892DF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603250" y="396875"/>
            <a:ext cx="7785100" cy="1157288"/>
            <a:chOff x="380" y="250"/>
            <a:chExt cx="4904" cy="729"/>
          </a:xfrm>
        </p:grpSpPr>
        <p:pic>
          <p:nvPicPr>
            <p:cNvPr id="19461" name="Заголовок 1">
              <a:extLst>
                <a:ext uri="{FF2B5EF4-FFF2-40B4-BE49-F238E27FC236}">
                  <a16:creationId xmlns:a16="http://schemas.microsoft.com/office/drawing/2014/main" id="{4CD5B426-5E23-8447-A2FC-9D6126A0FE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50"/>
              <a:ext cx="4904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4">
              <a:extLst>
                <a:ext uri="{FF2B5EF4-FFF2-40B4-BE49-F238E27FC236}">
                  <a16:creationId xmlns:a16="http://schemas.microsoft.com/office/drawing/2014/main" id="{BB3F0AF7-DE66-BC42-A996-8CA08343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55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75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500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5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kumimoji="0" lang="ru-RU" altLang="ru-RU" sz="4400" b="1" dirty="0">
                  <a:solidFill>
                    <a:schemeClr val="tx2"/>
                  </a:solidFill>
                </a:rPr>
                <a:t>Углеводы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4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s://im0-tub-ru.yandex.net/i?id=0641baf6a369ccab69853ae1add856c2&amp;n=33&amp;h=255&amp;w=179">
            <a:extLst>
              <a:ext uri="{FF2B5EF4-FFF2-40B4-BE49-F238E27FC236}">
                <a16:creationId xmlns:a16="http://schemas.microsoft.com/office/drawing/2014/main" id="{A4E2107C-32D2-9149-B1A6-F1BED6C7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47813"/>
            <a:ext cx="303212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F0D60584-5B4A-A643-98E3-6F0989AB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75" y="1700213"/>
            <a:ext cx="6408738" cy="49688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Вода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организме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человека помогает преобразовать пищу в энергию, помогает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усваивать питательные вещества, увлажняет кислород для дыхания, регулирует температуру тела, участвует в обмене веществ, защищает жизненно важные органы, смазывает суставы, выводит различные отходы из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организма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alt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219" name="Заголовок 1">
            <a:extLst>
              <a:ext uri="{FF2B5EF4-FFF2-40B4-BE49-F238E27FC236}">
                <a16:creationId xmlns:a16="http://schemas.microsoft.com/office/drawing/2014/main" id="{25AFBF69-DBD8-0341-AE2F-3F51FA4892DF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603250" y="396875"/>
            <a:ext cx="7785100" cy="1157288"/>
            <a:chOff x="380" y="250"/>
            <a:chExt cx="4904" cy="729"/>
          </a:xfrm>
        </p:grpSpPr>
        <p:pic>
          <p:nvPicPr>
            <p:cNvPr id="19461" name="Заголовок 1">
              <a:extLst>
                <a:ext uri="{FF2B5EF4-FFF2-40B4-BE49-F238E27FC236}">
                  <a16:creationId xmlns:a16="http://schemas.microsoft.com/office/drawing/2014/main" id="{4CD5B426-5E23-8447-A2FC-9D6126A0FE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50"/>
              <a:ext cx="4904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4">
              <a:extLst>
                <a:ext uri="{FF2B5EF4-FFF2-40B4-BE49-F238E27FC236}">
                  <a16:creationId xmlns:a16="http://schemas.microsoft.com/office/drawing/2014/main" id="{BB3F0AF7-DE66-BC42-A996-8CA08343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55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75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500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5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5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kumimoji="0" lang="ru-RU" altLang="ru-RU" sz="4400" b="1" dirty="0">
                  <a:solidFill>
                    <a:schemeClr val="tx2"/>
                  </a:solidFill>
                </a:rPr>
                <a:t>Вода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{36FD483B-178D-7D4E-855C-D13614C35EF7}tf10001073</Template>
  <TotalTime>173</TotalTime>
  <Words>460</Words>
  <Application>Microsoft Macintosh PowerPoint</Application>
  <PresentationFormat>Экран (4:3)</PresentationFormat>
  <Paragraphs>64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Капля</vt:lpstr>
      <vt:lpstr>Лист Microsoft Excel 97–2004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МИНЕРАЛЬНЫЕ СОЛИ</vt:lpstr>
      <vt:lpstr>ВИТАМИНЫ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GWERG FRASF</cp:lastModifiedBy>
  <cp:revision>25</cp:revision>
  <dcterms:created xsi:type="dcterms:W3CDTF">2011-10-26T05:28:09Z</dcterms:created>
  <dcterms:modified xsi:type="dcterms:W3CDTF">2022-01-31T18:35:27Z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866552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